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5" r:id="rId3"/>
    <p:sldId id="271" r:id="rId4"/>
    <p:sldId id="272" r:id="rId5"/>
    <p:sldId id="273" r:id="rId6"/>
    <p:sldId id="274" r:id="rId7"/>
    <p:sldId id="265" r:id="rId8"/>
    <p:sldId id="268" r:id="rId9"/>
    <p:sldId id="276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321900"/>
    <a:srgbClr val="003300"/>
    <a:srgbClr val="5F5F5F"/>
    <a:srgbClr val="1C1C1C"/>
    <a:srgbClr val="444321"/>
    <a:srgbClr val="520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>
        <p:scale>
          <a:sx n="114" d="100"/>
          <a:sy n="114" d="100"/>
        </p:scale>
        <p:origin x="-6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E0064-28C9-4ED9-BB2C-544C740768D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129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8CD0F-6C99-4E87-A01F-5642369E3B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44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B08D3-91FE-40A0-9E8C-B4E7D742071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594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B1DCF-6F5E-4FB1-ADD3-5F9BB2D2073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96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ADD74-8867-45C5-97EB-2771FEE793E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401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A2038-092C-4917-8449-9CFCC6A296C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90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A1B2D-645A-41A6-A559-75F5DC41459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398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B4F90-B2EB-4DD5-959A-3BC0CBB72C2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8744C-EC99-4FAD-8661-D269D4B1902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10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51E33-9BD2-465B-8F3D-ADB6AFC47E9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71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45C98-06DB-4676-BF2F-0C2EE6326BB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013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152817-675E-48F9-AA83-4668148F043E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hyTWAUz_G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9zYvpLesF_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H8ybCWp23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3568" y="620689"/>
            <a:ext cx="7772400" cy="1296144"/>
          </a:xfrm>
        </p:spPr>
        <p:txBody>
          <a:bodyPr/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Послушајте песму од једног писца којег ћемо данас радити.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2204864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https://www.youtube.com/watch?v=OhyTWAUz_GM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3645024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О ком превозном се  пева у овој песми?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478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0445" y="1029965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Браво, тако је то је воз, данас ћемо говорити о једном другом превозном средству који личи на воз, али се не креће по шинама.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BePC\AppData\Local\Microsoft\Windows\Temporary Internet Files\Content.IE5\XFA8SWL8\train-312107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609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08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8433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Сигурна сам да сви знате шта је то тролејбус, али ево једног подсетника.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6051711" cy="401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600" y="1111649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тролејбус – возило градског јавног саобраћаја на електрични погон које се креће путевима без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20888"/>
            <a:ext cx="2411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У близини наше школе пролазе тролејбуси и сигурна сам да сте некад и возили овим превозним средством.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6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54868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Данас ћемо читати </a:t>
            </a:r>
            <a:r>
              <a:rPr lang="ru-RU" dirty="0" smtClean="0"/>
              <a:t>причу </a:t>
            </a:r>
            <a:r>
              <a:rPr lang="ru-RU" dirty="0"/>
              <a:t>„Јоца вози тролејбус”, Драган Лукић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Прво је послушате на датом линку, а затим је пронађите у вашим читанка и причитајте је гласно.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924079"/>
            <a:ext cx="3749675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132856"/>
            <a:ext cx="3600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Драган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Лукић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4090" y="19168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Драган Лукић је био српски дечји писац. Написао је преко сто књига за децу и добитник је бројних </a:t>
            </a:r>
            <a:r>
              <a:rPr lang="ru-RU" dirty="0" smtClean="0"/>
              <a:t>књижњвних награда.</a:t>
            </a:r>
          </a:p>
          <a:p>
            <a:r>
              <a:rPr lang="ru-RU" dirty="0" smtClean="0"/>
              <a:t>Посветио </a:t>
            </a:r>
            <a:r>
              <a:rPr lang="ru-RU" dirty="0"/>
              <a:t>је деци све што је написао: песме („Фифи“, „Небом града“, „Овде </a:t>
            </a:r>
            <a:r>
              <a:rPr lang="ru-RU" dirty="0" smtClean="0"/>
              <a:t>станују песме</a:t>
            </a:r>
            <a:r>
              <a:rPr lang="ru-RU" dirty="0"/>
              <a:t>“), приче, романе и луткарске игре. У својим делима описује град, </a:t>
            </a:r>
            <a:r>
              <a:rPr lang="ru-RU" dirty="0" smtClean="0"/>
              <a:t>школски живот</a:t>
            </a:r>
            <a:r>
              <a:rPr lang="ru-RU" dirty="0"/>
              <a:t>, однос деце и старијих и природу.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32298"/>
            <a:ext cx="59563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61167" y="500636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https://www.youtube.com/watch?v=9zYvpLesF_Y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33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mozaweb.com/mbLite/47/57/00000045747/content/3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0127"/>
            <a:ext cx="4827390" cy="57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911825" cy="3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73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mozaweb.com/mbLite/47/57/00000045747/content/3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43608" y="90872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Прочитајте следећа питања у свесци одговорите на њих.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750496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Шта ради Јоца?</a:t>
            </a:r>
          </a:p>
          <a:p>
            <a:r>
              <a:rPr lang="ru-RU" dirty="0" smtClean="0"/>
              <a:t>2. Зашто он није послушао маму први пут?</a:t>
            </a:r>
          </a:p>
          <a:p>
            <a:r>
              <a:rPr lang="ru-RU" dirty="0" smtClean="0"/>
              <a:t>3. Како је реаговао Јоца кад га је мама и други пут позвала?</a:t>
            </a:r>
          </a:p>
          <a:p>
            <a:r>
              <a:rPr lang="ru-RU" dirty="0" smtClean="0"/>
              <a:t>4. Шта је теби у овом тексту било најсмешније?</a:t>
            </a:r>
          </a:p>
          <a:p>
            <a:r>
              <a:rPr lang="ru-RU" dirty="0"/>
              <a:t>5</a:t>
            </a:r>
            <a:r>
              <a:rPr lang="ru-RU" dirty="0" smtClean="0"/>
              <a:t>. Шта мислиш, зашто су игра и машта важни за вас као децу и ваше одрастање?</a:t>
            </a:r>
          </a:p>
        </p:txBody>
      </p:sp>
    </p:spTree>
    <p:extLst>
      <p:ext uri="{BB962C8B-B14F-4D97-AF65-F5344CB8AC3E}">
        <p14:creationId xmlns:p14="http://schemas.microsoft.com/office/powerpoint/2010/main" val="954075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4059560" cy="684312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2400" b="1" dirty="0" smtClean="0">
                <a:latin typeface="+mn-lt"/>
                <a:cs typeface="Times New Roman" pitchFamily="18" charset="0"/>
              </a:rPr>
              <a:t>*</a:t>
            </a:r>
            <a:r>
              <a:rPr lang="sr-Cyrl-RS" sz="1800" b="1" dirty="0" smtClean="0">
                <a:latin typeface="Times New Roman" pitchFamily="18" charset="0"/>
                <a:cs typeface="Times New Roman" pitchFamily="18" charset="0"/>
              </a:rPr>
              <a:t>Напиши у свесци писаним словима ћирилице</a:t>
            </a:r>
            <a:endParaRPr lang="sr-Latn-R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919818"/>
            <a:ext cx="8676456" cy="5696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		                    Школски рад 			      9.4.</a:t>
            </a:r>
          </a:p>
          <a:p>
            <a:pPr lvl="0" algn="ctr" fontAlgn="ctr">
              <a:lnSpc>
                <a:spcPct val="107000"/>
              </a:lnSpc>
              <a:spcBef>
                <a:spcPts val="0"/>
              </a:spcBef>
              <a:spcAft>
                <a:spcPts val="565"/>
              </a:spcAft>
            </a:pPr>
            <a:r>
              <a:rPr lang="en-GB" sz="2400" b="1" dirty="0" err="1">
                <a:solidFill>
                  <a:srgbClr val="FF0000"/>
                </a:solidFill>
                <a:latin typeface="Arial"/>
                <a:ea typeface="Calibri"/>
                <a:cs typeface="Times New Roman" pitchFamily="18" charset="0"/>
              </a:rPr>
              <a:t>Јоца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Calibri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Calibri"/>
                <a:cs typeface="Times New Roman" pitchFamily="18" charset="0"/>
              </a:rPr>
              <a:t>вози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Calibri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Calibri"/>
                <a:cs typeface="Times New Roman" pitchFamily="18" charset="0"/>
              </a:rPr>
              <a:t>тролејбус</a:t>
            </a:r>
            <a:endParaRPr lang="sr-Cyrl-RS" sz="2400" b="1" dirty="0">
              <a:solidFill>
                <a:srgbClr val="FF0000"/>
              </a:solidFill>
              <a:latin typeface="Arial"/>
              <a:ea typeface="Calibri"/>
              <a:cs typeface="Times New Roman" pitchFamily="18" charset="0"/>
            </a:endParaRPr>
          </a:p>
          <a:p>
            <a:pPr lvl="0" algn="ctr" fontAlgn="ctr">
              <a:lnSpc>
                <a:spcPct val="107000"/>
              </a:lnSpc>
              <a:spcBef>
                <a:spcPts val="0"/>
              </a:spcBef>
              <a:spcAft>
                <a:spcPts val="565"/>
              </a:spcAft>
              <a:defRPr/>
            </a:pPr>
            <a:r>
              <a:rPr lang="en-GB" sz="2400" b="1" dirty="0" err="1">
                <a:solidFill>
                  <a:srgbClr val="FF0000"/>
                </a:solidFill>
                <a:latin typeface="Arial"/>
                <a:ea typeface="Calibri"/>
                <a:cs typeface="Times New Roman" pitchFamily="18" charset="0"/>
              </a:rPr>
              <a:t>Драган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Calibri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Calibri"/>
                <a:cs typeface="Times New Roman" pitchFamily="18" charset="0"/>
              </a:rPr>
              <a:t>Лукић</a:t>
            </a:r>
            <a:endParaRPr lang="sr-Latn-RS" sz="2400" b="1" dirty="0">
              <a:solidFill>
                <a:srgbClr val="000000"/>
              </a:solidFill>
              <a:latin typeface="Arial"/>
              <a:ea typeface="Calibri"/>
              <a:cs typeface="Times New Roman" pitchFamily="18" charset="0"/>
            </a:endParaRPr>
          </a:p>
          <a:p>
            <a:pPr lvl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 smtClean="0">
                <a:solidFill>
                  <a:srgbClr val="FF0000"/>
                </a:solidFill>
                <a:latin typeface="Arial"/>
                <a:ea typeface="Calibri"/>
                <a:cs typeface="Times New Roman" pitchFamily="18" charset="0"/>
              </a:rPr>
              <a:t>Тема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Calibri"/>
                <a:cs typeface="Times New Roman" pitchFamily="18" charset="0"/>
              </a:rPr>
              <a:t>: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За</a:t>
            </a:r>
            <a:r>
              <a:rPr lang="sr-Cyrl-RS" sz="2400" b="1" dirty="0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мишљена </a:t>
            </a:r>
            <a:r>
              <a:rPr lang="en-GB" sz="2400" b="1" dirty="0" err="1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Јоц</a:t>
            </a:r>
            <a:r>
              <a:rPr lang="sr-Cyrl-RS" sz="2400" b="1" dirty="0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ина игра у кући.</a:t>
            </a:r>
          </a:p>
          <a:p>
            <a:pPr lvl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2400" b="1" dirty="0">
                <a:solidFill>
                  <a:srgbClr val="FF0000"/>
                </a:solidFill>
                <a:latin typeface="Arial"/>
                <a:ea typeface="Calibri"/>
                <a:cs typeface="Times New Roman" pitchFamily="18" charset="0"/>
              </a:rPr>
              <a:t>Ликови</a:t>
            </a:r>
            <a:r>
              <a:rPr lang="sr-Cyrl-RS" sz="2400" b="1" dirty="0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: Јоца и мама</a:t>
            </a:r>
            <a:endParaRPr lang="sr-Latn-RS" sz="2400" b="1" dirty="0">
              <a:solidFill>
                <a:srgbClr val="000000"/>
              </a:solidFill>
              <a:latin typeface="Arial"/>
              <a:ea typeface="Calibri"/>
              <a:cs typeface="Times New Roman" pitchFamily="18" charset="0"/>
            </a:endParaRPr>
          </a:p>
          <a:p>
            <a:pPr lvl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>
                <a:solidFill>
                  <a:srgbClr val="FF0000"/>
                </a:solidFill>
                <a:latin typeface="Arial"/>
                <a:ea typeface="Calibri"/>
                <a:cs typeface="Times New Roman" pitchFamily="18" charset="0"/>
              </a:rPr>
              <a:t>Особине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Calibri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Calibri"/>
                <a:cs typeface="Times New Roman" pitchFamily="18" charset="0"/>
              </a:rPr>
              <a:t>Јоце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: </a:t>
            </a:r>
            <a:r>
              <a:rPr lang="en-GB" sz="2400" b="1" dirty="0" err="1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духовит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маштовит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, </a:t>
            </a:r>
            <a:r>
              <a:rPr lang="en-GB" sz="2400" b="1" dirty="0" err="1" smtClean="0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ведар</a:t>
            </a:r>
            <a:r>
              <a:rPr lang="en-GB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,</a:t>
            </a:r>
            <a:r>
              <a:rPr lang="sr-Cyrl-RS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занимљив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детињаст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.</a:t>
            </a:r>
            <a:endParaRPr lang="sr-Cyrl-RS" sz="2400" b="1" dirty="0">
              <a:solidFill>
                <a:srgbClr val="000000"/>
              </a:solidFill>
              <a:latin typeface="Arial"/>
              <a:ea typeface="Calibri"/>
              <a:cs typeface="Times New Roman" pitchFamily="18" charset="0"/>
            </a:endParaRPr>
          </a:p>
          <a:p>
            <a:pPr lvl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 smtClean="0">
                <a:solidFill>
                  <a:srgbClr val="FF0000"/>
                </a:solidFill>
                <a:latin typeface="Arial"/>
                <a:ea typeface="Calibri"/>
                <a:cs typeface="Times New Roman" pitchFamily="18" charset="0"/>
              </a:rPr>
              <a:t>Особине</a:t>
            </a:r>
            <a:r>
              <a:rPr lang="en-GB" sz="2400" b="1" dirty="0" smtClean="0">
                <a:solidFill>
                  <a:srgbClr val="FF0000"/>
                </a:solidFill>
                <a:latin typeface="Arial"/>
                <a:ea typeface="Calibri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Calibri"/>
                <a:cs typeface="Times New Roman" pitchFamily="18" charset="0"/>
              </a:rPr>
              <a:t>маме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: </a:t>
            </a:r>
            <a:r>
              <a:rPr lang="en-GB" sz="2400" b="1" dirty="0" err="1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толерантна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ведра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, </a:t>
            </a:r>
            <a:r>
              <a:rPr lang="sr-Cyrl-RS" sz="2400" b="1" dirty="0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стрпљива, брижна, </a:t>
            </a:r>
            <a:r>
              <a:rPr lang="en-GB" sz="2400" b="1" dirty="0" err="1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креативна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топла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драга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осећајна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. </a:t>
            </a:r>
            <a:endParaRPr lang="sr-Cyrl-RS" sz="2400" b="1" dirty="0" smtClean="0">
              <a:solidFill>
                <a:srgbClr val="000000"/>
              </a:solidFill>
              <a:latin typeface="Arial"/>
              <a:ea typeface="Calibri"/>
              <a:cs typeface="Times New Roman" pitchFamily="18" charset="0"/>
            </a:endParaRPr>
          </a:p>
          <a:p>
            <a:pPr lvl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2400" b="1" dirty="0" smtClean="0">
                <a:solidFill>
                  <a:srgbClr val="FF0000"/>
                </a:solidFill>
                <a:latin typeface="Arial"/>
                <a:ea typeface="Calibri"/>
                <a:cs typeface="Times New Roman" pitchFamily="18" charset="0"/>
              </a:rPr>
              <a:t>Место радње</a:t>
            </a:r>
            <a:r>
              <a:rPr lang="sr-Cyrl-RS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: кућа</a:t>
            </a:r>
          </a:p>
          <a:p>
            <a:pPr lvl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2400" b="1" dirty="0" smtClean="0">
                <a:solidFill>
                  <a:srgbClr val="FF0000"/>
                </a:solidFill>
                <a:latin typeface="Arial"/>
                <a:ea typeface="Calibri"/>
                <a:cs typeface="Times New Roman" pitchFamily="18" charset="0"/>
              </a:rPr>
              <a:t>Порука</a:t>
            </a:r>
            <a:r>
              <a:rPr lang="sr-Cyrl-RS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: Дечја машта може свашта. У игри сви уживамо.</a:t>
            </a:r>
            <a:endParaRPr lang="sr-Latn-RS" sz="2400" b="1" dirty="0">
              <a:solidFill>
                <a:srgbClr val="000000"/>
              </a:solidFill>
              <a:latin typeface="Arial"/>
              <a:ea typeface="Calibri"/>
              <a:cs typeface="Times New Roman" pitchFamily="18" charset="0"/>
            </a:endParaRPr>
          </a:p>
          <a:p>
            <a:pPr lvl="0" fontAlgn="ctr">
              <a:lnSpc>
                <a:spcPct val="107000"/>
              </a:lnSpc>
              <a:spcBef>
                <a:spcPts val="0"/>
              </a:spcBef>
              <a:spcAft>
                <a:spcPts val="565"/>
              </a:spcAft>
            </a:pPr>
            <a:endParaRPr lang="sr-Cyrl-RS" sz="2400" b="1" dirty="0">
              <a:solidFill>
                <a:srgbClr val="000000"/>
              </a:solidFill>
              <a:latin typeface="Arial"/>
              <a:ea typeface="Calibri"/>
              <a:cs typeface="Times New Roman" pitchFamily="18" charset="0"/>
            </a:endParaRPr>
          </a:p>
          <a:p>
            <a:pPr lvl="0" fontAlgn="ctr">
              <a:lnSpc>
                <a:spcPct val="107000"/>
              </a:lnSpc>
              <a:spcBef>
                <a:spcPts val="0"/>
              </a:spcBef>
              <a:spcAft>
                <a:spcPts val="565"/>
              </a:spcAft>
            </a:pPr>
            <a:r>
              <a:rPr lang="en-GB" sz="2400" b="1" dirty="0" err="1">
                <a:solidFill>
                  <a:srgbClr val="FF0000"/>
                </a:solidFill>
                <a:latin typeface="Arial"/>
                <a:ea typeface="Calibri"/>
                <a:cs typeface="Times New Roman" pitchFamily="18" charset="0"/>
              </a:rPr>
              <a:t>Прича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Arial"/>
                <a:ea typeface="Calibri"/>
                <a:cs typeface="Times New Roman" pitchFamily="18" charset="0"/>
              </a:rPr>
              <a:t>је краћи текст о неким догађајима.</a:t>
            </a:r>
            <a:endParaRPr lang="sr-Latn-RS" sz="2400" b="1" dirty="0">
              <a:solidFill>
                <a:srgbClr val="000000"/>
              </a:solidFill>
              <a:latin typeface="Arial"/>
              <a:ea typeface="Calibri"/>
              <a:cs typeface="Times New Roman" pitchFamily="18" charset="0"/>
            </a:endParaRPr>
          </a:p>
          <a:p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2373586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 bwMode="auto">
          <a:xfrm>
            <a:off x="135192" y="539681"/>
            <a:ext cx="5588935" cy="4392488"/>
          </a:xfrm>
          <a:prstGeom prst="cloudCallout">
            <a:avLst>
              <a:gd name="adj1" fmla="val 59931"/>
              <a:gd name="adj2" fmla="val 45634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35759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sr-Cyrl-R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indent="0" algn="ctr">
              <a:buNone/>
            </a:pPr>
            <a:r>
              <a:rPr lang="sr-Cyrl-R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RS" sz="2800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sr-Cyrl-R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домаћи нацртај како </a:t>
            </a:r>
          </a:p>
          <a:p>
            <a:pPr marL="0" indent="0" algn="ctr">
              <a:buNone/>
            </a:pPr>
            <a:r>
              <a:rPr lang="sr-Cyrl-RS" sz="2800" b="1" dirty="0" smtClean="0">
                <a:solidFill>
                  <a:schemeClr val="accent6">
                    <a:lumMod val="50000"/>
                  </a:schemeClr>
                </a:solidFill>
              </a:rPr>
              <a:t>  замишљаш Јоцу у </a:t>
            </a:r>
          </a:p>
          <a:p>
            <a:pPr marL="0" indent="0" algn="ctr">
              <a:buNone/>
            </a:pPr>
            <a:r>
              <a:rPr lang="sr-Cyrl-R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тролејбусу</a:t>
            </a:r>
            <a:r>
              <a:rPr lang="sr-Cyrl-R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sr-Cyrl-RS" sz="2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156" y="2735925"/>
            <a:ext cx="2520280" cy="409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37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sr-Cyrl-RS" sz="4000" dirty="0" smtClean="0">
                <a:latin typeface="Times New Roman" pitchFamily="18" charset="0"/>
                <a:cs typeface="Times New Roman" pitchFamily="18" charset="0"/>
              </a:rPr>
              <a:t>За крај још једна песма Драгана Лукић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118072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https://www.youtube.com/watch?v=TH8ybCWp23Q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3340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14461</TotalTime>
  <Words>301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Diseño predeterminado</vt:lpstr>
      <vt:lpstr>Послушајте песму од једног писца којег ћемо данас радити.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*Напиши у свесци писаним словима ћирилице</vt:lpstr>
      <vt:lpstr>PowerPoint Presentation</vt:lpstr>
      <vt:lpstr>За крај још једна песма Драгана Лукић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BePC</cp:lastModifiedBy>
  <cp:revision>711</cp:revision>
  <dcterms:created xsi:type="dcterms:W3CDTF">2010-05-23T14:28:12Z</dcterms:created>
  <dcterms:modified xsi:type="dcterms:W3CDTF">2020-04-08T16:25:53Z</dcterms:modified>
</cp:coreProperties>
</file>